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339" r:id="rId2"/>
    <p:sldId id="327" r:id="rId3"/>
    <p:sldId id="333" r:id="rId4"/>
    <p:sldId id="340" r:id="rId5"/>
    <p:sldId id="334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95" userDrawn="1">
          <p15:clr>
            <a:srgbClr val="A4A3A4"/>
          </p15:clr>
        </p15:guide>
        <p15:guide id="4" orient="horz" pos="3816" userDrawn="1">
          <p15:clr>
            <a:srgbClr val="A4A3A4"/>
          </p15:clr>
        </p15:guide>
        <p15:guide id="5" pos="506" userDrawn="1">
          <p15:clr>
            <a:srgbClr val="A4A3A4"/>
          </p15:clr>
        </p15:guide>
        <p15:guide id="6" pos="71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1" autoAdjust="0"/>
    <p:restoredTop sz="94660"/>
  </p:normalViewPr>
  <p:slideViewPr>
    <p:cSldViewPr snapToGrid="0" showGuides="1">
      <p:cViewPr varScale="1">
        <p:scale>
          <a:sx n="91" d="100"/>
          <a:sy n="91" d="100"/>
        </p:scale>
        <p:origin x="56" y="408"/>
      </p:cViewPr>
      <p:guideLst>
        <p:guide orient="horz" pos="2183"/>
        <p:guide pos="3840"/>
        <p:guide orient="horz" pos="595"/>
        <p:guide orient="horz" pos="3816"/>
        <p:guide pos="506"/>
        <p:guide pos="71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867A8-BADC-4E67-80D0-0816C4B09675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D4D854-D1A3-4FC8-88FA-E217908F9B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56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0488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234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6973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3604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6740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46985-0A2E-83C3-968D-93E8BF3B60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AF7D2C-516F-6889-38A5-876445312A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E79787-95A6-934C-5B7D-E7F8FB1CA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A53EE3-EC39-B049-DE6B-1F77236A6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21FEA0-67D1-A1F1-154F-4A35F45DE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2556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291FAB-0BC8-CD05-5579-DDD93E299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540474E-6111-F3F1-C76C-F8E096641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4EFDE1-BF69-AAC7-C5B9-D4AC61B9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F53D9E-C63F-CB00-59FE-42E51F5BA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EE09FD-19C4-EC8E-BBA0-8A4E58052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03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B2DF882-3865-1A4E-67DE-1267012E03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5ECE5D-9FC3-78F9-BE9F-B20FD9137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AC7A3F-A908-B0B4-066E-330D43590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56F0B2-7D5F-AD78-9A22-8C9B5E3A4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11F84B-1B0B-F22D-D646-4083EA8D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918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2AD71E-0E44-DAB0-F532-8936A29CF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0CF823-AA00-6EC5-442B-ACD827F91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3D848F-6F40-ECB8-25F9-3C7539F80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C6B012-1B00-0746-3DC9-574E5CBCE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0F59CA-1A5E-27E6-D72D-B00A1ED70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684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96C528-8C6C-9BC8-C2BD-2B53ECC98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9271FD-5C83-6EAE-0FA1-1D04671B7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01CC89-C344-8365-7D59-2C4724252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4A2F44-432F-3C44-6F81-D4DEBFD00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7B21C9-5393-B6E9-7D5A-6F37C9EF3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153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9880AC-A9A4-4D12-62DA-A11159331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0BC80A-071D-8488-ABD4-757DF3B04C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81FF7F8-9012-058D-655A-68C2403C6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143625-45D4-11CF-0FCC-4CBA2EFB0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B1E468-F805-3A76-B235-2F82DAB7D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E836736-F7E2-5D9F-65CB-3D1D2D14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76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4931B7-659C-BF5A-30A9-C8AC58A6F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8B76F0-72E5-2486-8675-1EDE2A37A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C7C00A-4810-90E2-A6F5-32DC039C63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2846B55-4D07-AEEF-ECE6-A2F86B3472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0B5BF74-93D2-C80E-0D67-5BC7CE98C5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FD6BC69-9926-B5C4-9C72-37A6889D3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B15A448-1992-E073-871E-BDE3D899F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114627B-4806-6116-ABB8-7EC2CCB4D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862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54E28F-CD60-0B66-4A2C-C62048B69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700B060-7EC3-0BAB-C7A3-ABD4B43D7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5F99DCD-1016-8CFF-7D28-493537779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1F6340A-D11F-5A33-EEF9-0C6678806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155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96D498-C575-E626-2168-20BA59D04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6180A9D-0F68-417B-13DB-D68D581F2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4D8D88A-3C18-1B41-ADA4-B1A1DB781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171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8E1BA7-5FFA-7EFC-B50C-600021B32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D5AE65-3522-6EA1-93DB-47BB55197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121BCC-C4BB-0519-CF2A-1A5FF42117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5318A4-5AFA-FEEA-BABE-C33C84CE2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E68B97C-F2D6-E039-8A15-4EDB291D6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FD581D-B1B1-E3FF-8D30-2BD244125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542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431EBF-FBCF-1C06-CC81-637BD982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1B99123-653F-AB8F-A8EE-838BF68F7E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6914D-B090-2A18-2491-800F9C627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FD7DA9-9105-41FB-3176-1CA35A2FB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89204D-C286-A511-5B21-B72BA81EA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4649F6-2753-6316-B741-D7CD6E270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254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1AE0916-6A39-010C-E83D-5B95A5834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0AD851-02E0-9448-B875-7DB455C9C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4E9A65-4139-1505-58AA-5FF4494A67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427CD1-79BD-4C57-A910-1D9A673D379A}" type="datetimeFigureOut">
              <a:rPr lang="zh-CN" altLang="en-US" smtClean="0"/>
              <a:t>2024/7/28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F63FCA-3D86-129C-63A4-542ACD1EC8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C93B47-DCA4-5864-3468-95206143F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356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96AD863-0BFD-4C75-0413-DA60D713767D}"/>
              </a:ext>
            </a:extLst>
          </p:cNvPr>
          <p:cNvGrpSpPr/>
          <p:nvPr/>
        </p:nvGrpSpPr>
        <p:grpSpPr>
          <a:xfrm>
            <a:off x="803275" y="359788"/>
            <a:ext cx="9603417" cy="584775"/>
            <a:chOff x="803275" y="359788"/>
            <a:chExt cx="9603417" cy="584775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12B346C-A7B6-20DB-21D1-6ED386A88303}"/>
                </a:ext>
              </a:extLst>
            </p:cNvPr>
            <p:cNvSpPr txBox="1"/>
            <p:nvPr/>
          </p:nvSpPr>
          <p:spPr>
            <a:xfrm>
              <a:off x="824540" y="359788"/>
              <a:ext cx="95821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工作进展与计划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BAAC8C8-D79F-E5C9-70A2-9396172E1BD4}"/>
                </a:ext>
              </a:extLst>
            </p:cNvPr>
            <p:cNvGrpSpPr/>
            <p:nvPr/>
          </p:nvGrpSpPr>
          <p:grpSpPr>
            <a:xfrm>
              <a:off x="803275" y="944563"/>
              <a:ext cx="2308520" cy="0"/>
              <a:chOff x="803275" y="944563"/>
              <a:chExt cx="2308520" cy="0"/>
            </a:xfrm>
          </p:grpSpPr>
          <p:cxnSp>
            <p:nvCxnSpPr>
              <p:cNvPr id="5" name="直接连接符 4">
                <a:extLst>
                  <a:ext uri="{FF2B5EF4-FFF2-40B4-BE49-F238E27FC236}">
                    <a16:creationId xmlns:a16="http://schemas.microsoft.com/office/drawing/2014/main" id="{A6D9ADFD-AB4C-6DD4-E518-1894462A82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8D7D83F6-C82D-D12F-DFCB-725B29222E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BCFE2BB-47F1-B8CB-C101-8EF935A1D2EA}"/>
              </a:ext>
            </a:extLst>
          </p:cNvPr>
          <p:cNvCxnSpPr>
            <a:cxnSpLocks/>
          </p:cNvCxnSpPr>
          <p:nvPr/>
        </p:nvCxnSpPr>
        <p:spPr>
          <a:xfrm>
            <a:off x="6829852" y="988441"/>
            <a:ext cx="0" cy="4954144"/>
          </a:xfrm>
          <a:prstGeom prst="line">
            <a:avLst/>
          </a:prstGeom>
          <a:ln w="34925">
            <a:solidFill>
              <a:srgbClr val="BD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1A26EF62-BE9E-1ECE-893C-DD07D68E871E}"/>
              </a:ext>
            </a:extLst>
          </p:cNvPr>
          <p:cNvSpPr txBox="1"/>
          <p:nvPr/>
        </p:nvSpPr>
        <p:spPr>
          <a:xfrm>
            <a:off x="803275" y="4971392"/>
            <a:ext cx="57403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wire-bonding PCB</a:t>
            </a:r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、界面态、陷阱电荷公式推导</a:t>
            </a:r>
            <a:endParaRPr lang="en-US" altLang="zh-CN" sz="2000" b="1" dirty="0"/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、制备异质结构并曝光</a:t>
            </a:r>
            <a:endParaRPr lang="en-US" altLang="zh-CN" sz="2000" b="1" dirty="0"/>
          </a:p>
          <a:p>
            <a:endParaRPr lang="en-US" altLang="zh-CN" sz="2000" b="1" dirty="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C57DC81-3EB4-6214-787B-772352AEBD56}"/>
              </a:ext>
            </a:extLst>
          </p:cNvPr>
          <p:cNvGrpSpPr/>
          <p:nvPr/>
        </p:nvGrpSpPr>
        <p:grpSpPr>
          <a:xfrm>
            <a:off x="803275" y="4268187"/>
            <a:ext cx="2646506" cy="584775"/>
            <a:chOff x="803275" y="3452579"/>
            <a:chExt cx="2646506" cy="584775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C1BF08E-D96D-F75C-FE40-4FD2DB8F7969}"/>
                </a:ext>
              </a:extLst>
            </p:cNvPr>
            <p:cNvSpPr txBox="1"/>
            <p:nvPr/>
          </p:nvSpPr>
          <p:spPr>
            <a:xfrm>
              <a:off x="824540" y="3452579"/>
              <a:ext cx="26252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下周计划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952BB9AA-4DB6-9234-C547-0E9AB0303F00}"/>
                </a:ext>
              </a:extLst>
            </p:cNvPr>
            <p:cNvGrpSpPr/>
            <p:nvPr/>
          </p:nvGrpSpPr>
          <p:grpSpPr>
            <a:xfrm>
              <a:off x="803275" y="4024148"/>
              <a:ext cx="2308520" cy="0"/>
              <a:chOff x="803275" y="944563"/>
              <a:chExt cx="2308520" cy="0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12F20C6C-A1E1-7266-F855-8EE27ED00F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AC02ED66-ACEC-E6A4-314B-71874185BA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0" name="图片 9">
            <a:extLst>
              <a:ext uri="{FF2B5EF4-FFF2-40B4-BE49-F238E27FC236}">
                <a16:creationId xmlns:a16="http://schemas.microsoft.com/office/drawing/2014/main" id="{08A57D8A-C931-E7CD-6BF1-445DDCA8C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7019" y="1036715"/>
            <a:ext cx="4108271" cy="247257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42E8E047-8B98-B43A-01E0-D1339979BFAC}"/>
              </a:ext>
            </a:extLst>
          </p:cNvPr>
          <p:cNvSpPr txBox="1"/>
          <p:nvPr/>
        </p:nvSpPr>
        <p:spPr>
          <a:xfrm>
            <a:off x="824538" y="1036715"/>
            <a:ext cx="5983455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、阅读文献，推导界面态公式</a:t>
            </a:r>
            <a:endParaRPr lang="en-US" altLang="zh-CN" sz="2000" b="1" dirty="0"/>
          </a:p>
          <a:p>
            <a:r>
              <a:rPr lang="en-US" altLang="zh-CN" sz="1400" dirty="0"/>
              <a:t>~ 《MOS Interface Physics, Process and Characterization》 </a:t>
            </a:r>
            <a:r>
              <a:rPr lang="zh-CN" altLang="en-US" sz="1400" dirty="0"/>
              <a:t>（第一、第三章已看完）</a:t>
            </a:r>
            <a:endParaRPr lang="en-US" altLang="zh-CN" sz="1400" dirty="0"/>
          </a:p>
          <a:p>
            <a:r>
              <a:rPr lang="en-US" altLang="zh-CN" sz="1400" dirty="0"/>
              <a:t>~ Demystifying the role of channel region in two-dimensional transistors</a:t>
            </a:r>
          </a:p>
          <a:p>
            <a:r>
              <a:rPr lang="en-US" altLang="zh-CN" sz="1400" dirty="0"/>
              <a:t>~ Critical challenges in the development of electronics based on two-dimensional transition metal dichalcogenides</a:t>
            </a:r>
          </a:p>
          <a:p>
            <a:r>
              <a:rPr lang="en-US" altLang="zh-CN" sz="1400" dirty="0"/>
              <a:t>~ Transistor engineering based on 2D materials in the post-silicon era</a:t>
            </a:r>
          </a:p>
          <a:p>
            <a:r>
              <a:rPr lang="en-US" altLang="zh-CN" sz="1400" dirty="0"/>
              <a:t>…</a:t>
            </a:r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、绘制</a:t>
            </a:r>
            <a:r>
              <a:rPr lang="en-US" altLang="zh-CN" sz="2000" b="1" dirty="0"/>
              <a:t>PCB</a:t>
            </a:r>
            <a:r>
              <a:rPr lang="zh-CN" altLang="en-US" sz="2000" b="1" dirty="0"/>
              <a:t>，焊接接线盒，</a:t>
            </a:r>
            <a:r>
              <a:rPr lang="en-US" altLang="zh-CN" sz="2000" b="1" dirty="0"/>
              <a:t>wire bonding</a:t>
            </a:r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、学习转移台使用，制备异质结构</a:t>
            </a:r>
            <a:endParaRPr lang="en-US" altLang="zh-CN" sz="2000" b="1" dirty="0"/>
          </a:p>
          <a:p>
            <a:r>
              <a:rPr lang="en-US" altLang="zh-CN" sz="2000" b="1" dirty="0"/>
              <a:t>4</a:t>
            </a:r>
            <a:r>
              <a:rPr lang="zh-CN" altLang="en-US" sz="2000" b="1" dirty="0"/>
              <a:t>、读探针台代码、仪器手册</a:t>
            </a:r>
            <a:endParaRPr lang="en-US" altLang="zh-CN" sz="2000" b="1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06194E0-25BF-3026-4008-C719655688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790" b="25228"/>
          <a:stretch/>
        </p:blipFill>
        <p:spPr>
          <a:xfrm>
            <a:off x="7490365" y="3901424"/>
            <a:ext cx="3595560" cy="21564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7224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96AD863-0BFD-4C75-0413-DA60D713767D}"/>
              </a:ext>
            </a:extLst>
          </p:cNvPr>
          <p:cNvGrpSpPr/>
          <p:nvPr/>
        </p:nvGrpSpPr>
        <p:grpSpPr>
          <a:xfrm>
            <a:off x="803275" y="359788"/>
            <a:ext cx="9603417" cy="584775"/>
            <a:chOff x="803275" y="359788"/>
            <a:chExt cx="9603417" cy="584775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12B346C-A7B6-20DB-21D1-6ED386A88303}"/>
                </a:ext>
              </a:extLst>
            </p:cNvPr>
            <p:cNvSpPr txBox="1"/>
            <p:nvPr/>
          </p:nvSpPr>
          <p:spPr>
            <a:xfrm>
              <a:off x="824540" y="359788"/>
              <a:ext cx="95821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工作进展与计划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BAAC8C8-D79F-E5C9-70A2-9396172E1BD4}"/>
                </a:ext>
              </a:extLst>
            </p:cNvPr>
            <p:cNvGrpSpPr/>
            <p:nvPr/>
          </p:nvGrpSpPr>
          <p:grpSpPr>
            <a:xfrm>
              <a:off x="803275" y="944563"/>
              <a:ext cx="2308520" cy="0"/>
              <a:chOff x="803275" y="944563"/>
              <a:chExt cx="2308520" cy="0"/>
            </a:xfrm>
          </p:grpSpPr>
          <p:cxnSp>
            <p:nvCxnSpPr>
              <p:cNvPr id="5" name="直接连接符 4">
                <a:extLst>
                  <a:ext uri="{FF2B5EF4-FFF2-40B4-BE49-F238E27FC236}">
                    <a16:creationId xmlns:a16="http://schemas.microsoft.com/office/drawing/2014/main" id="{A6D9ADFD-AB4C-6DD4-E518-1894462A82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8D7D83F6-C82D-D12F-DFCB-725B29222E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F1BE1248-3761-E7DF-6088-BD5C7F71E4B0}"/>
              </a:ext>
            </a:extLst>
          </p:cNvPr>
          <p:cNvSpPr txBox="1"/>
          <p:nvPr/>
        </p:nvSpPr>
        <p:spPr>
          <a:xfrm>
            <a:off x="824538" y="1036715"/>
            <a:ext cx="5983455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、阅读文献，推导界面态公式</a:t>
            </a:r>
            <a:endParaRPr lang="en-US" altLang="zh-CN" sz="2000" b="1" dirty="0"/>
          </a:p>
          <a:p>
            <a:r>
              <a:rPr lang="en-US" altLang="zh-CN" sz="1400" dirty="0"/>
              <a:t>~ 《MOS Interface Physics, Process and Characterization》 </a:t>
            </a:r>
            <a:r>
              <a:rPr lang="zh-CN" altLang="en-US" sz="1400" dirty="0"/>
              <a:t>（第一、第三章已看完）</a:t>
            </a:r>
            <a:endParaRPr lang="en-US" altLang="zh-CN" sz="1400" dirty="0"/>
          </a:p>
          <a:p>
            <a:r>
              <a:rPr lang="en-US" altLang="zh-CN" sz="1400" dirty="0"/>
              <a:t>~ Demystifying the role of channel region in two-dimensional transistors</a:t>
            </a:r>
          </a:p>
          <a:p>
            <a:r>
              <a:rPr lang="en-US" altLang="zh-CN" sz="1400" dirty="0"/>
              <a:t>~ Critical challenges in the development of electronics based on two-dimensional transition metal dichalcogenides</a:t>
            </a:r>
          </a:p>
          <a:p>
            <a:r>
              <a:rPr lang="en-US" altLang="zh-CN" sz="1400" dirty="0"/>
              <a:t>~ Transistor engineering based on 2D materials in the post-silicon era</a:t>
            </a:r>
          </a:p>
          <a:p>
            <a:r>
              <a:rPr lang="en-US" altLang="zh-CN" sz="1400" dirty="0"/>
              <a:t>…</a:t>
            </a:r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、绘制</a:t>
            </a:r>
            <a:r>
              <a:rPr lang="en-US" altLang="zh-CN" sz="2000" b="1" dirty="0"/>
              <a:t>PCB</a:t>
            </a:r>
            <a:r>
              <a:rPr lang="zh-CN" altLang="en-US" sz="2000" b="1" dirty="0"/>
              <a:t>，焊接接线盒，</a:t>
            </a:r>
            <a:r>
              <a:rPr lang="en-US" altLang="zh-CN" sz="2000" b="1" dirty="0"/>
              <a:t>wire bonding</a:t>
            </a:r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、学习转移台使用，制备异质结构</a:t>
            </a:r>
            <a:endParaRPr lang="en-US" altLang="zh-CN" sz="2000" b="1" dirty="0"/>
          </a:p>
          <a:p>
            <a:r>
              <a:rPr lang="en-US" altLang="zh-CN" sz="2000" b="1" dirty="0"/>
              <a:t>4</a:t>
            </a:r>
            <a:r>
              <a:rPr lang="zh-CN" altLang="en-US" sz="2000" b="1" dirty="0"/>
              <a:t>、读探针台代码、仪器手册</a:t>
            </a:r>
            <a:endParaRPr lang="en-US" altLang="zh-CN" sz="2000" b="1" dirty="0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BCFE2BB-47F1-B8CB-C101-8EF935A1D2EA}"/>
              </a:ext>
            </a:extLst>
          </p:cNvPr>
          <p:cNvCxnSpPr>
            <a:cxnSpLocks/>
          </p:cNvCxnSpPr>
          <p:nvPr/>
        </p:nvCxnSpPr>
        <p:spPr>
          <a:xfrm>
            <a:off x="7017019" y="988441"/>
            <a:ext cx="0" cy="4954144"/>
          </a:xfrm>
          <a:prstGeom prst="line">
            <a:avLst/>
          </a:prstGeom>
          <a:ln w="34925">
            <a:solidFill>
              <a:srgbClr val="BD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1A26EF62-BE9E-1ECE-893C-DD07D68E871E}"/>
              </a:ext>
            </a:extLst>
          </p:cNvPr>
          <p:cNvSpPr txBox="1"/>
          <p:nvPr/>
        </p:nvSpPr>
        <p:spPr>
          <a:xfrm>
            <a:off x="803275" y="4971392"/>
            <a:ext cx="57403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wire-bonding PCB</a:t>
            </a:r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、界面态、陷阱电荷公式推导</a:t>
            </a:r>
            <a:endParaRPr lang="en-US" altLang="zh-CN" sz="2000" b="1" dirty="0"/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、制备异质结构并曝光</a:t>
            </a:r>
            <a:endParaRPr lang="en-US" altLang="zh-CN" sz="2000" b="1" dirty="0"/>
          </a:p>
          <a:p>
            <a:endParaRPr lang="en-US" altLang="zh-CN" sz="2000" b="1" dirty="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C57DC81-3EB4-6214-787B-772352AEBD56}"/>
              </a:ext>
            </a:extLst>
          </p:cNvPr>
          <p:cNvGrpSpPr/>
          <p:nvPr/>
        </p:nvGrpSpPr>
        <p:grpSpPr>
          <a:xfrm>
            <a:off x="803275" y="4268187"/>
            <a:ext cx="2646506" cy="584775"/>
            <a:chOff x="803275" y="3452579"/>
            <a:chExt cx="2646506" cy="584775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C1BF08E-D96D-F75C-FE40-4FD2DB8F7969}"/>
                </a:ext>
              </a:extLst>
            </p:cNvPr>
            <p:cNvSpPr txBox="1"/>
            <p:nvPr/>
          </p:nvSpPr>
          <p:spPr>
            <a:xfrm>
              <a:off x="824540" y="3452579"/>
              <a:ext cx="26252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下周计划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952BB9AA-4DB6-9234-C547-0E9AB0303F00}"/>
                </a:ext>
              </a:extLst>
            </p:cNvPr>
            <p:cNvGrpSpPr/>
            <p:nvPr/>
          </p:nvGrpSpPr>
          <p:grpSpPr>
            <a:xfrm>
              <a:off x="803275" y="4024148"/>
              <a:ext cx="2308520" cy="0"/>
              <a:chOff x="803275" y="944563"/>
              <a:chExt cx="2308520" cy="0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12F20C6C-A1E1-7266-F855-8EE27ED00F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AC02ED66-ACEC-E6A4-314B-71874185BA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AutoShape 2">
            <a:extLst>
              <a:ext uri="{FF2B5EF4-FFF2-40B4-BE49-F238E27FC236}">
                <a16:creationId xmlns:a16="http://schemas.microsoft.com/office/drawing/2014/main" id="{92945D77-82DC-BCCE-9979-974D3CEB9E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4881600" cy="48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C88443A4-40A7-BEC7-08B4-09617ED1B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5741" y="3680746"/>
            <a:ext cx="2695581" cy="19056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5F39A705-624E-D876-C303-31114F9F59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4189" y="941822"/>
            <a:ext cx="3085848" cy="21568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1" name="文本框 30">
            <a:extLst>
              <a:ext uri="{FF2B5EF4-FFF2-40B4-BE49-F238E27FC236}">
                <a16:creationId xmlns:a16="http://schemas.microsoft.com/office/drawing/2014/main" id="{595957C9-3391-0085-534A-B8CF158FBA42}"/>
              </a:ext>
            </a:extLst>
          </p:cNvPr>
          <p:cNvSpPr txBox="1"/>
          <p:nvPr/>
        </p:nvSpPr>
        <p:spPr>
          <a:xfrm>
            <a:off x="9053639" y="316968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50x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BB29D156-C741-59B7-8C3D-01B805D5B6F3}"/>
              </a:ext>
            </a:extLst>
          </p:cNvPr>
          <p:cNvSpPr txBox="1"/>
          <p:nvPr/>
        </p:nvSpPr>
        <p:spPr>
          <a:xfrm>
            <a:off x="9053639" y="5747945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100x</a:t>
            </a:r>
          </a:p>
        </p:txBody>
      </p:sp>
    </p:spTree>
    <p:extLst>
      <p:ext uri="{BB962C8B-B14F-4D97-AF65-F5344CB8AC3E}">
        <p14:creationId xmlns:p14="http://schemas.microsoft.com/office/powerpoint/2010/main" val="898105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300D7370-A68D-FB90-36D0-B5C5CC840B98}"/>
              </a:ext>
            </a:extLst>
          </p:cNvPr>
          <p:cNvSpPr txBox="1"/>
          <p:nvPr/>
        </p:nvSpPr>
        <p:spPr>
          <a:xfrm>
            <a:off x="803275" y="6057900"/>
            <a:ext cx="109263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[1] Demystifying the role of channel region in two-dimensional transistors</a:t>
            </a:r>
          </a:p>
          <a:p>
            <a:r>
              <a:rPr lang="en-US" altLang="zh-CN" sz="1200" dirty="0"/>
              <a:t>[2] Electrical characterization of 2D materials-based field-effect transistors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3DBE83B-94D4-8D12-B0EF-5EA5E0DD0BD6}"/>
              </a:ext>
            </a:extLst>
          </p:cNvPr>
          <p:cNvGrpSpPr/>
          <p:nvPr/>
        </p:nvGrpSpPr>
        <p:grpSpPr>
          <a:xfrm>
            <a:off x="803276" y="359788"/>
            <a:ext cx="9576592" cy="584775"/>
            <a:chOff x="803275" y="359788"/>
            <a:chExt cx="10369179" cy="584775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0ED7759-C9F0-C8FB-6345-0594DA1ED38E}"/>
                </a:ext>
              </a:extLst>
            </p:cNvPr>
            <p:cNvSpPr txBox="1"/>
            <p:nvPr/>
          </p:nvSpPr>
          <p:spPr>
            <a:xfrm>
              <a:off x="824539" y="359788"/>
              <a:ext cx="1034791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热激活法测量二维材料肖特基势垒</a:t>
              </a: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3D7F1669-0093-5F1E-C36D-01A4371EE8C2}"/>
                </a:ext>
              </a:extLst>
            </p:cNvPr>
            <p:cNvGrpSpPr/>
            <p:nvPr/>
          </p:nvGrpSpPr>
          <p:grpSpPr>
            <a:xfrm>
              <a:off x="803275" y="944563"/>
              <a:ext cx="2308520" cy="0"/>
              <a:chOff x="803275" y="944563"/>
              <a:chExt cx="2308520" cy="0"/>
            </a:xfrm>
          </p:grpSpPr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9126F4D5-6C49-24AD-EA2D-A75855068A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A3D2B9DB-AC97-C76E-8F0A-3E79CF317F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5F83E51E-84CB-C58F-77E9-D49C81DB23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979" y="1098013"/>
            <a:ext cx="5023422" cy="49311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D74BA5D-B3FD-810C-C05F-F689FA2ECF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030" y="3524322"/>
            <a:ext cx="3461394" cy="10796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3113E07-0DB1-2D4B-1172-13449203DF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3030" y="4662571"/>
            <a:ext cx="3458158" cy="9206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CB73A714-2AA3-FC3D-9688-8450C48B1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4905" y="1092802"/>
            <a:ext cx="4477644" cy="22052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5535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>
            <a:extLst>
              <a:ext uri="{FF2B5EF4-FFF2-40B4-BE49-F238E27FC236}">
                <a16:creationId xmlns:a16="http://schemas.microsoft.com/office/drawing/2014/main" id="{300D7370-A68D-FB90-36D0-B5C5CC840B98}"/>
              </a:ext>
            </a:extLst>
          </p:cNvPr>
          <p:cNvSpPr txBox="1"/>
          <p:nvPr/>
        </p:nvSpPr>
        <p:spPr>
          <a:xfrm>
            <a:off x="803275" y="6057900"/>
            <a:ext cx="109263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[1] Demystifying the role of channel region in two-dimensional transistors</a:t>
            </a:r>
          </a:p>
          <a:p>
            <a:r>
              <a:rPr lang="en-US" altLang="zh-CN" sz="1200" dirty="0"/>
              <a:t>[2] Electrical characterization of 2D materials-based field-effect transistors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73DBE83B-94D4-8D12-B0EF-5EA5E0DD0BD6}"/>
              </a:ext>
            </a:extLst>
          </p:cNvPr>
          <p:cNvGrpSpPr/>
          <p:nvPr/>
        </p:nvGrpSpPr>
        <p:grpSpPr>
          <a:xfrm>
            <a:off x="803276" y="359788"/>
            <a:ext cx="9576592" cy="584775"/>
            <a:chOff x="803275" y="359788"/>
            <a:chExt cx="10369179" cy="584775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0ED7759-C9F0-C8FB-6345-0594DA1ED38E}"/>
                </a:ext>
              </a:extLst>
            </p:cNvPr>
            <p:cNvSpPr txBox="1"/>
            <p:nvPr/>
          </p:nvSpPr>
          <p:spPr>
            <a:xfrm>
              <a:off x="824539" y="359788"/>
              <a:ext cx="1034791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热激活法测量二维材料肖特基势垒</a:t>
              </a:r>
            </a:p>
          </p:txBody>
        </p: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3D7F1669-0093-5F1E-C36D-01A4371EE8C2}"/>
                </a:ext>
              </a:extLst>
            </p:cNvPr>
            <p:cNvGrpSpPr/>
            <p:nvPr/>
          </p:nvGrpSpPr>
          <p:grpSpPr>
            <a:xfrm>
              <a:off x="803275" y="944563"/>
              <a:ext cx="2308520" cy="0"/>
              <a:chOff x="803275" y="944563"/>
              <a:chExt cx="2308520" cy="0"/>
            </a:xfrm>
          </p:grpSpPr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9126F4D5-6C49-24AD-EA2D-A75855068A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A3D2B9DB-AC97-C76E-8F0A-3E79CF317F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F60998D0-C3F9-B7E5-125F-CCC61AD576BC}"/>
              </a:ext>
            </a:extLst>
          </p:cNvPr>
          <p:cNvSpPr txBox="1"/>
          <p:nvPr/>
        </p:nvSpPr>
        <p:spPr>
          <a:xfrm>
            <a:off x="822915" y="3124799"/>
            <a:ext cx="5476141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400" dirty="0"/>
              <a:t>~ </a:t>
            </a:r>
            <a:r>
              <a:rPr lang="zh-CN" altLang="en-US" sz="1400" dirty="0"/>
              <a:t>较低温度下较弱的热离子电流</a:t>
            </a:r>
            <a:endParaRPr lang="en-US" altLang="zh-CN" sz="1400" dirty="0"/>
          </a:p>
          <a:p>
            <a:pPr algn="just"/>
            <a:r>
              <a:rPr lang="zh-CN" altLang="en-US" sz="1200" dirty="0"/>
              <a:t>通常情况下，在二维材料中提取</a:t>
            </a:r>
            <a:r>
              <a:rPr lang="en-US" altLang="zh-CN" sz="1200" dirty="0"/>
              <a:t>SBH</a:t>
            </a:r>
            <a:r>
              <a:rPr lang="zh-CN" altLang="en-US" sz="1200" dirty="0"/>
              <a:t>的</a:t>
            </a:r>
            <a:r>
              <a:rPr lang="en-US" altLang="zh-CN" sz="1200" dirty="0"/>
              <a:t>Arrhenius</a:t>
            </a:r>
            <a:r>
              <a:rPr lang="zh-CN" altLang="en-US" sz="1200" dirty="0"/>
              <a:t>方法需要低于</a:t>
            </a:r>
            <a:r>
              <a:rPr lang="en-US" altLang="zh-CN" sz="1200" dirty="0"/>
              <a:t>100 K</a:t>
            </a:r>
            <a:r>
              <a:rPr lang="zh-CN" altLang="en-US" sz="1200" dirty="0"/>
              <a:t>的温度。</a:t>
            </a:r>
          </a:p>
          <a:p>
            <a:pPr algn="just"/>
            <a:r>
              <a:rPr lang="zh-CN" altLang="en-US" sz="1200" dirty="0"/>
              <a:t>在这样的温度下，对于任何相当大的</a:t>
            </a:r>
            <a:r>
              <a:rPr lang="en-US" altLang="zh-CN" sz="1200" dirty="0"/>
              <a:t>SBH (</a:t>
            </a:r>
            <a:r>
              <a:rPr lang="en-US" altLang="zh-CN" sz="1200" dirty="0" err="1"/>
              <a:t>ϕBn</a:t>
            </a:r>
            <a:r>
              <a:rPr lang="en-US" altLang="zh-CN" sz="1200" dirty="0"/>
              <a:t> &gt; 100 </a:t>
            </a:r>
            <a:r>
              <a:rPr lang="en-US" altLang="zh-CN" sz="1200" dirty="0" err="1"/>
              <a:t>meV</a:t>
            </a:r>
            <a:r>
              <a:rPr lang="en-US" altLang="zh-CN" sz="1200" dirty="0"/>
              <a:t>)</a:t>
            </a:r>
            <a:r>
              <a:rPr lang="zh-CN" altLang="en-US" sz="1200" dirty="0"/>
              <a:t>，热离子电流较小，</a:t>
            </a:r>
            <a:endParaRPr lang="en-US" altLang="zh-CN" sz="1200" dirty="0"/>
          </a:p>
          <a:p>
            <a:pPr algn="just"/>
            <a:r>
              <a:rPr lang="zh-CN" altLang="en-US" sz="1200" dirty="0"/>
              <a:t>观测到的电流通常来自</a:t>
            </a:r>
            <a:r>
              <a:rPr lang="en-US" altLang="zh-CN" sz="1200" dirty="0"/>
              <a:t>TFE</a:t>
            </a:r>
            <a:r>
              <a:rPr lang="zh-CN" altLang="en-US" sz="1200" dirty="0"/>
              <a:t>或</a:t>
            </a:r>
            <a:r>
              <a:rPr lang="en-US" altLang="zh-CN" sz="1200" dirty="0"/>
              <a:t>FE</a:t>
            </a:r>
            <a:r>
              <a:rPr lang="zh-CN" altLang="en-US" sz="1200" dirty="0"/>
              <a:t>组分。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C0A1D6-9DB1-B7C6-F300-414222F80AEF}"/>
              </a:ext>
            </a:extLst>
          </p:cNvPr>
          <p:cNvSpPr txBox="1"/>
          <p:nvPr/>
        </p:nvSpPr>
        <p:spPr>
          <a:xfrm>
            <a:off x="803275" y="1643050"/>
            <a:ext cx="5476141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~ </a:t>
            </a:r>
            <a:r>
              <a:rPr lang="zh-CN" altLang="en-US" sz="1400" dirty="0"/>
              <a:t>需要从热离子状态到隧道状态的明确过渡</a:t>
            </a:r>
            <a:endParaRPr lang="en-US" altLang="zh-CN" sz="1400" dirty="0"/>
          </a:p>
          <a:p>
            <a:r>
              <a:rPr lang="zh-CN" altLang="en-US" sz="1200" dirty="0"/>
              <a:t>由于阿伦尼乌斯方法依赖于正确识别平带电压，器件需要显示出从热控制状态到隧穿状态的明显转变。然而，由于</a:t>
            </a:r>
            <a:r>
              <a:rPr lang="zh-CN" altLang="en-US" sz="1200" b="1" dirty="0"/>
              <a:t>陷阱、表面污染物引起的非均质掺杂和范德华隙</a:t>
            </a:r>
            <a:r>
              <a:rPr lang="zh-CN" altLang="en-US" sz="1200" dirty="0"/>
              <a:t>等非理想性的存在，这种转变在</a:t>
            </a:r>
            <a:r>
              <a:rPr lang="en-US" altLang="zh-CN" sz="1200" dirty="0"/>
              <a:t>2D</a:t>
            </a:r>
            <a:r>
              <a:rPr lang="zh-CN" altLang="en-US" sz="1200" dirty="0"/>
              <a:t>器件中往往定义不清。</a:t>
            </a:r>
            <a:endParaRPr lang="en-US" altLang="zh-CN" sz="1200" dirty="0"/>
          </a:p>
          <a:p>
            <a:r>
              <a:rPr lang="zh-CN" altLang="en-US" sz="1200" dirty="0"/>
              <a:t>此外，对于掺杂触点，具有厚</a:t>
            </a:r>
            <a:r>
              <a:rPr lang="en-US" altLang="zh-CN" sz="1200" dirty="0"/>
              <a:t>(&gt;2 nm)</a:t>
            </a:r>
            <a:r>
              <a:rPr lang="zh-CN" altLang="en-US" sz="1200" dirty="0"/>
              <a:t>隧道势垒的器件，以及层数较少</a:t>
            </a:r>
            <a:r>
              <a:rPr lang="en-US" altLang="zh-CN" sz="1200" dirty="0"/>
              <a:t>(&gt;5)</a:t>
            </a:r>
            <a:r>
              <a:rPr lang="zh-CN" altLang="en-US" sz="1200" dirty="0"/>
              <a:t>的器件，由于触点下方沟道区域产生的高隧道电流，纯热离子电流的假设难以验证。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E89DB94-2AAB-939A-C132-D1B1661D3765}"/>
              </a:ext>
            </a:extLst>
          </p:cNvPr>
          <p:cNvSpPr txBox="1"/>
          <p:nvPr/>
        </p:nvSpPr>
        <p:spPr>
          <a:xfrm>
            <a:off x="803275" y="1196366"/>
            <a:ext cx="547614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1" dirty="0"/>
              <a:t>Challenges</a:t>
            </a:r>
            <a:r>
              <a:rPr lang="zh-CN" altLang="en-US" sz="1400" b="1" dirty="0"/>
              <a:t>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AB2DDDD-1F35-4039-7D73-D2AC56651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979" y="1098013"/>
            <a:ext cx="5023422" cy="493111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7857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8F553BAF-5367-D343-84C5-B7FFF4CF0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8017" y="1004062"/>
            <a:ext cx="4071622" cy="50538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6D63FEC-A858-3491-9434-04EF9B1BF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5791" y="937937"/>
            <a:ext cx="4071622" cy="511996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文本框 21">
            <a:extLst>
              <a:ext uri="{FF2B5EF4-FFF2-40B4-BE49-F238E27FC236}">
                <a16:creationId xmlns:a16="http://schemas.microsoft.com/office/drawing/2014/main" id="{1A83D531-F0EC-B116-5A32-7A091D810219}"/>
              </a:ext>
            </a:extLst>
          </p:cNvPr>
          <p:cNvSpPr txBox="1"/>
          <p:nvPr/>
        </p:nvSpPr>
        <p:spPr>
          <a:xfrm>
            <a:off x="732028" y="1197910"/>
            <a:ext cx="265251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~ </a:t>
            </a:r>
            <a:r>
              <a:rPr lang="zh-CN" altLang="en-US" sz="1400" dirty="0"/>
              <a:t>在平带电压条件下，沟道电流占主导地位。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7F6AE08-02F5-09AB-C020-3DE8B2D973ED}"/>
              </a:ext>
            </a:extLst>
          </p:cNvPr>
          <p:cNvSpPr txBox="1"/>
          <p:nvPr/>
        </p:nvSpPr>
        <p:spPr>
          <a:xfrm>
            <a:off x="803275" y="6057900"/>
            <a:ext cx="109263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/>
              <a:t>[1] Demystifying the role of channel region in two-dimensional transistors</a:t>
            </a:r>
          </a:p>
          <a:p>
            <a:r>
              <a:rPr lang="en-US" altLang="zh-CN" sz="1200" dirty="0"/>
              <a:t>[2] Electrical characterization of 2D materials-based field-effect transistors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C05251D1-A3D1-31AC-9616-5CCB638CAE6C}"/>
              </a:ext>
            </a:extLst>
          </p:cNvPr>
          <p:cNvSpPr txBox="1"/>
          <p:nvPr/>
        </p:nvSpPr>
        <p:spPr>
          <a:xfrm>
            <a:off x="732028" y="1966158"/>
            <a:ext cx="272376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~ </a:t>
            </a:r>
            <a:r>
              <a:rPr lang="zh-CN" altLang="en-US" sz="1400" dirty="0"/>
              <a:t>当通道长度大于载流子的平均自由程时，</a:t>
            </a:r>
            <a:r>
              <a:rPr lang="en-US" altLang="zh-CN" sz="1400" dirty="0"/>
              <a:t>back-scattering</a:t>
            </a:r>
            <a:r>
              <a:rPr lang="zh-CN" altLang="en-US" sz="1400" dirty="0"/>
              <a:t>事件减少了载流子通过沟道区域的传输。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7F3A0B1-A807-27E6-8C22-A9D1572E135B}"/>
              </a:ext>
            </a:extLst>
          </p:cNvPr>
          <p:cNvGrpSpPr/>
          <p:nvPr/>
        </p:nvGrpSpPr>
        <p:grpSpPr>
          <a:xfrm>
            <a:off x="803276" y="359788"/>
            <a:ext cx="9576592" cy="584775"/>
            <a:chOff x="803275" y="359788"/>
            <a:chExt cx="10369179" cy="584775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057822E4-90FF-2CBA-5198-862B87117D96}"/>
                </a:ext>
              </a:extLst>
            </p:cNvPr>
            <p:cNvSpPr txBox="1"/>
            <p:nvPr/>
          </p:nvSpPr>
          <p:spPr>
            <a:xfrm>
              <a:off x="824539" y="359788"/>
              <a:ext cx="1034791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热激活法测量二维材料肖特基势垒</a:t>
              </a: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EDC30EB8-D8ED-391E-588C-C18E2E4094B6}"/>
                </a:ext>
              </a:extLst>
            </p:cNvPr>
            <p:cNvGrpSpPr/>
            <p:nvPr/>
          </p:nvGrpSpPr>
          <p:grpSpPr>
            <a:xfrm>
              <a:off x="803275" y="944563"/>
              <a:ext cx="2308520" cy="0"/>
              <a:chOff x="803275" y="944563"/>
              <a:chExt cx="2308520" cy="0"/>
            </a:xfrm>
          </p:grpSpPr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5119ACC2-648D-5D7D-AA0A-ABD7B82756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F34D10F7-4DBB-244D-5F38-6408FE39A0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4004A05D-0BB9-CD88-EFFD-6CDEBEE10CDF}"/>
              </a:ext>
            </a:extLst>
          </p:cNvPr>
          <p:cNvSpPr txBox="1"/>
          <p:nvPr/>
        </p:nvSpPr>
        <p:spPr>
          <a:xfrm>
            <a:off x="732028" y="3183231"/>
            <a:ext cx="27237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dirty="0"/>
              <a:t>~ </a:t>
            </a:r>
            <a:r>
              <a:rPr lang="zh-CN" altLang="en-US" sz="1400" dirty="0"/>
              <a:t>需要制造具有较小沟道长度的器件以提取适当的</a:t>
            </a:r>
            <a:r>
              <a:rPr lang="en-US" altLang="zh-CN" sz="1400" dirty="0"/>
              <a:t>SBH</a:t>
            </a:r>
            <a:r>
              <a:rPr lang="zh-CN" altLang="en-US" sz="1400" dirty="0"/>
              <a:t>值。</a:t>
            </a:r>
          </a:p>
        </p:txBody>
      </p:sp>
    </p:spTree>
    <p:extLst>
      <p:ext uri="{BB962C8B-B14F-4D97-AF65-F5344CB8AC3E}">
        <p14:creationId xmlns:p14="http://schemas.microsoft.com/office/powerpoint/2010/main" val="1614909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10999</TotalTime>
  <Words>552</Words>
  <Application>Microsoft Office PowerPoint</Application>
  <PresentationFormat>宽屏</PresentationFormat>
  <Paragraphs>55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orchard _</dc:creator>
  <cp:lastModifiedBy>orchard _</cp:lastModifiedBy>
  <cp:revision>646</cp:revision>
  <dcterms:created xsi:type="dcterms:W3CDTF">2024-03-20T05:48:02Z</dcterms:created>
  <dcterms:modified xsi:type="dcterms:W3CDTF">2024-08-02T08:26:31Z</dcterms:modified>
</cp:coreProperties>
</file>

<file path=docProps/thumbnail.jpeg>
</file>